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15" r:id="rId1"/>
  </p:sldMasterIdLst>
  <p:notesMasterIdLst>
    <p:notesMasterId r:id="rId20"/>
  </p:notesMasterIdLst>
  <p:sldIdLst>
    <p:sldId id="256" r:id="rId2"/>
    <p:sldId id="287" r:id="rId3"/>
    <p:sldId id="290" r:id="rId4"/>
    <p:sldId id="258" r:id="rId5"/>
    <p:sldId id="259" r:id="rId6"/>
    <p:sldId id="266" r:id="rId7"/>
    <p:sldId id="289" r:id="rId8"/>
    <p:sldId id="265" r:id="rId9"/>
    <p:sldId id="280" r:id="rId10"/>
    <p:sldId id="278" r:id="rId11"/>
    <p:sldId id="262" r:id="rId12"/>
    <p:sldId id="282" r:id="rId13"/>
    <p:sldId id="283" r:id="rId14"/>
    <p:sldId id="284" r:id="rId15"/>
    <p:sldId id="279" r:id="rId16"/>
    <p:sldId id="261" r:id="rId17"/>
    <p:sldId id="288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06"/>
    <p:restoredTop sz="95646"/>
  </p:normalViewPr>
  <p:slideViewPr>
    <p:cSldViewPr snapToGrid="0" snapToObjects="1">
      <p:cViewPr>
        <p:scale>
          <a:sx n="94" d="100"/>
          <a:sy n="94" d="100"/>
        </p:scale>
        <p:origin x="904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EEB47-1A8A-9F46-A667-DE20CD208201}" type="datetimeFigureOut">
              <a:rPr lang="en-US" smtClean="0"/>
              <a:t>3/28/18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20D35-0C07-9B49-A35E-51F3F50E0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6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20D35-0C07-9B49-A35E-51F3F50E0C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95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20D35-0C07-9B49-A35E-51F3F50E0C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1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20D35-0C07-9B49-A35E-51F3F50E0C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57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20D35-0C07-9B49-A35E-51F3F50E0C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3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4C31-8D1D-5641-BB53-9E2E36EA0E8B}" type="datetime1">
              <a:rPr lang="en-US" smtClean="0"/>
              <a:t>3/28/18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A2882-5BF2-E445-AA82-6F49B148950D}" type="datetime1">
              <a:rPr lang="en-US" smtClean="0"/>
              <a:t>3/28/18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A2882-5BF2-E445-AA82-6F49B148950D}" type="datetime1">
              <a:rPr lang="en-US" smtClean="0"/>
              <a:t>3/28/18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A2882-5BF2-E445-AA82-6F49B148950D}" type="datetime1">
              <a:rPr lang="en-US" smtClean="0"/>
              <a:t>3/28/18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A2882-5BF2-E445-AA82-6F49B148950D}" type="datetime1">
              <a:rPr lang="en-US" smtClean="0"/>
              <a:t>3/28/18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A2882-5BF2-E445-AA82-6F49B148950D}" type="datetime1">
              <a:rPr lang="en-US" smtClean="0"/>
              <a:t>3/28/18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A2882-5BF2-E445-AA82-6F49B148950D}" type="datetime1">
              <a:rPr lang="en-US" smtClean="0"/>
              <a:t>3/28/18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05C1B-E5A5-FA42-96EC-D062FA7A252A}" type="datetime1">
              <a:rPr lang="en-US" smtClean="0"/>
              <a:t>3/28/18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F0C7-DB8A-324B-A71F-8EFABDA2DA33}" type="datetime1">
              <a:rPr lang="en-US" smtClean="0"/>
              <a:t>3/28/18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6F5A-EB7D-E949-9CA4-CD9AD8FBD951}" type="datetime1">
              <a:rPr lang="en-US" smtClean="0"/>
              <a:t>3/28/18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5DFF8-B2F0-1D45-B583-7F5B5ADC483F}" type="datetime1">
              <a:rPr lang="en-US" smtClean="0"/>
              <a:t>3/28/18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FB2F-42C5-4F40-93B7-219310A68A7B}" type="datetime1">
              <a:rPr lang="en-US" smtClean="0"/>
              <a:t>3/28/18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417E-58CA-8641-8CD1-BAD8F17D22BD}" type="datetime1">
              <a:rPr lang="en-US" smtClean="0"/>
              <a:t>3/28/18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56814-99B7-DC4E-BFBB-6F7813DD86B6}" type="datetime1">
              <a:rPr lang="en-US" smtClean="0"/>
              <a:t>3/28/18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0BBB-6440-D64A-BDB0-E946B1E45581}" type="datetime1">
              <a:rPr lang="en-US" smtClean="0"/>
              <a:t>3/28/18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061D-B3A9-074D-A235-5662EB839AD6}" type="datetime1">
              <a:rPr lang="en-US" smtClean="0"/>
              <a:t>3/28/18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E43C4-2482-2A45-85C3-907EC98E8A2C}" type="datetime1">
              <a:rPr lang="en-US" smtClean="0"/>
              <a:t>3/28/18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CCA2882-5BF2-E445-AA82-6F49B148950D}" type="datetime1">
              <a:rPr lang="en-US" smtClean="0"/>
              <a:t>3/28/18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09C4E2A-F867-614F-B92F-45B13EADB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5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  <p:sldLayoutId id="2147484128" r:id="rId13"/>
    <p:sldLayoutId id="2147484129" r:id="rId14"/>
    <p:sldLayoutId id="2147484130" r:id="rId15"/>
    <p:sldLayoutId id="2147484131" r:id="rId16"/>
    <p:sldLayoutId id="2147484132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nd/2.5/se/" TargetMode="External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E329ADF2-0541-4770-8D6F-7F7392064B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9105D5E-B64F-4E06-AAA3-9B2BC60555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xmlns="" id="{B7688055-0859-466C-9629-E51CB5EB1B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B7852455-DC18-4CEE-A821-9FC76990A6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A71046A-C912-4342-85FD-58A7AA7F1E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5119" y="-2"/>
            <a:ext cx="4846881" cy="68580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CB1AA2-2DB5-6F4B-8949-9B3505451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091" y="4780112"/>
            <a:ext cx="3989193" cy="14361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2605" y="676148"/>
            <a:ext cx="1574438" cy="13052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05" y="2816366"/>
            <a:ext cx="1574437" cy="1102546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FB2B8AD-BCD4-4ACF-B3A1-47F553A0F3C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80320" y="2572566"/>
            <a:ext cx="2011680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011713C-6055-4C7A-BB6D-23BC89C9B4F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46" y="-2"/>
            <a:ext cx="81313" cy="414223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3ED52872-9747-410C-8F43-11001C1972B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27274" y="4146185"/>
            <a:ext cx="4834726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B74395CD-D57A-4F68-AD8A-2C10051766D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CC90BF2E-4D92-4DBC-9A75-1E7CF420DB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57"/>
            <a:ext cx="12192000" cy="6858000"/>
          </a:xfrm>
          <a:prstGeom prst="rect">
            <a:avLst/>
          </a:prstGeom>
        </p:spPr>
      </p:pic>
      <p:sp>
        <p:nvSpPr>
          <p:cNvPr id="17" name="Content Placeholder 13"/>
          <p:cNvSpPr txBox="1">
            <a:spLocks/>
          </p:cNvSpPr>
          <p:nvPr/>
        </p:nvSpPr>
        <p:spPr>
          <a:xfrm>
            <a:off x="1383951" y="2667000"/>
            <a:ext cx="489505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13776" y="640831"/>
            <a:ext cx="5811365" cy="15738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b="1" kern="1200" cap="all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Estimating Vegetation Productivity for the Conterminous United States using Satellite  Observations</a:t>
            </a:r>
            <a:r>
              <a:rPr lang="en-US" sz="2500" kern="1200" cap="all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US" sz="2500" kern="1200" cap="all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500" kern="1200" cap="all" baseline="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811367" cy="3881309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fontAlgn="auto">
              <a:spcBef>
                <a:spcPts val="0"/>
              </a:spcBef>
              <a:spcAft>
                <a:spcPts val="600"/>
              </a:spcAft>
              <a:buSzTx/>
              <a:tabLst/>
              <a:defRPr/>
            </a:pPr>
            <a:r>
              <a:rPr lang="en-US" sz="1800"/>
              <a:t>Guiatango Saydou Bonsa </a:t>
            </a:r>
          </a:p>
          <a:p>
            <a:pPr marL="0" marR="0" lvl="0" fontAlgn="auto">
              <a:spcBef>
                <a:spcPts val="0"/>
              </a:spcBef>
              <a:spcAft>
                <a:spcPts val="600"/>
              </a:spcAft>
              <a:buSzTx/>
              <a:tabLst/>
              <a:defRPr/>
            </a:pPr>
            <a:endParaRPr lang="en-US" sz="1800"/>
          </a:p>
          <a:p>
            <a:pPr marL="0" marR="0" lvl="0" fontAlgn="auto">
              <a:spcBef>
                <a:spcPts val="0"/>
              </a:spcBef>
              <a:spcAft>
                <a:spcPts val="600"/>
              </a:spcAft>
              <a:buSzTx/>
              <a:tabLst/>
              <a:defRPr/>
            </a:pPr>
            <a:r>
              <a:rPr lang="en-US" sz="1800"/>
              <a:t>Mentor: Dr. Guillermo Ponce </a:t>
            </a:r>
          </a:p>
          <a:p>
            <a:pPr marL="0" marR="0" lvl="0" fontAlgn="auto">
              <a:spcBef>
                <a:spcPts val="0"/>
              </a:spcBef>
              <a:spcAft>
                <a:spcPts val="600"/>
              </a:spcAft>
              <a:buSzTx/>
              <a:tabLst/>
              <a:defRPr/>
            </a:pPr>
            <a:endParaRPr lang="en-US" sz="1800"/>
          </a:p>
          <a:p>
            <a:pPr marL="0" marR="0" lvl="0" fontAlgn="auto">
              <a:spcBef>
                <a:spcPts val="0"/>
              </a:spcBef>
              <a:spcAft>
                <a:spcPts val="600"/>
              </a:spcAft>
              <a:buSzTx/>
              <a:tabLst/>
              <a:defRPr/>
            </a:pPr>
            <a:r>
              <a:rPr lang="en-US" sz="1800"/>
              <a:t>Research lab: Southwest Watershed Research Center </a:t>
            </a:r>
          </a:p>
          <a:p>
            <a:pPr marL="0" marR="0" lvl="0" fontAlgn="auto">
              <a:spcBef>
                <a:spcPts val="0"/>
              </a:spcBef>
              <a:spcAft>
                <a:spcPts val="600"/>
              </a:spcAft>
              <a:buSzTx/>
              <a:tabLst/>
              <a:defRPr/>
            </a:pPr>
            <a:endParaRPr lang="en-US" sz="180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1475790" y="6282639"/>
            <a:ext cx="5917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09C4E2A-F867-614F-B92F-45B13EADB7FB}" type="slidenum">
              <a:rPr lang="en-US">
                <a:solidFill>
                  <a:srgbClr val="303030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30303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52" y="358995"/>
            <a:ext cx="2209185" cy="3424237"/>
          </a:xfrm>
        </p:spPr>
      </p:pic>
    </p:spTree>
    <p:extLst>
      <p:ext uri="{BB962C8B-B14F-4D97-AF65-F5344CB8AC3E}">
        <p14:creationId xmlns:p14="http://schemas.microsoft.com/office/powerpoint/2010/main" val="297636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85" y="2138135"/>
            <a:ext cx="5290023" cy="3458348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20602" y="5621912"/>
            <a:ext cx="5436870" cy="1156078"/>
          </a:xfrm>
        </p:spPr>
        <p:txBody>
          <a:bodyPr>
            <a:normAutofit fontScale="55000" lnSpcReduction="20000"/>
          </a:bodyPr>
          <a:lstStyle/>
          <a:p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Figure 1. Some of the seasonality parameters generated in TIMESAT: (a) beginning of season, (b) end of season, (c) length of season, (d) base value, (e) time of middle of season, (f) maximum value, (g) amplitude, (h) small integrated value, (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h+i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large integrated value. This figure is licensed under a 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Creative Commons Attribution-NonCommercial-NoDerivs 2.5 Sweden License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It is free to copy and use in other work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10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38400" y="899887"/>
            <a:ext cx="8513456" cy="386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F421F4E-6A17-C54B-B02D-E2C8800D7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997" y="2160178"/>
            <a:ext cx="6099003" cy="3394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2153" y="551073"/>
            <a:ext cx="5520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National Landcover Dataset (USGS,2011)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82153" y="980367"/>
            <a:ext cx="5017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Landcover classes (E.g. Forest, Agriculture, Grasslands, etc.)  are used to support </a:t>
            </a:r>
            <a:r>
              <a:rPr lang="en-US" dirty="0" err="1"/>
              <a:t>TimeSat</a:t>
            </a:r>
            <a:r>
              <a:rPr lang="en-US" dirty="0"/>
              <a:t> parameterization. Each class can have its own parameters for time series analysis.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06701" y="980367"/>
            <a:ext cx="40646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w Cen MT" charset="0"/>
                <a:ea typeface="Calibri" charset="0"/>
                <a:cs typeface="Tw Cen MT" charset="0"/>
              </a:rPr>
              <a:t>Output values from </a:t>
            </a:r>
            <a:r>
              <a:rPr lang="en-US" sz="3200" b="1" dirty="0" err="1" smtClean="0">
                <a:solidFill>
                  <a:srgbClr val="000000"/>
                </a:solidFill>
                <a:latin typeface="Tw Cen MT" charset="0"/>
                <a:ea typeface="Calibri" charset="0"/>
                <a:cs typeface="Tw Cen MT" charset="0"/>
              </a:rPr>
              <a:t>TimeSat</a:t>
            </a:r>
            <a:r>
              <a:rPr lang="en-US" sz="3200" b="1" dirty="0" smtClean="0">
                <a:solidFill>
                  <a:srgbClr val="000000"/>
                </a:solidFill>
                <a:latin typeface="Tw Cen MT" charset="0"/>
                <a:ea typeface="Calibri" charset="0"/>
                <a:cs typeface="Tw Cen MT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w Cen MT" charset="0"/>
                <a:ea typeface="Calibri" charset="0"/>
                <a:cs typeface="Tw Cen MT" charset="0"/>
              </a:rPr>
              <a:t>for each pixel</a:t>
            </a:r>
            <a:endParaRPr lang="en-US" sz="3200" b="1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2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2667000"/>
            <a:ext cx="4894263" cy="31242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pic>
        <p:nvPicPr>
          <p:cNvPr id="167" name="Picture 166">
            <a:extLst>
              <a:ext uri="{FF2B5EF4-FFF2-40B4-BE49-F238E27FC236}">
                <a16:creationId xmlns:a16="http://schemas.microsoft.com/office/drawing/2014/main" xmlns="" id="{BFA8B931-C498-7946-B050-8D2FC4450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0" y="672784"/>
            <a:ext cx="11465327" cy="5827262"/>
          </a:xfrm>
          <a:prstGeom prst="rect">
            <a:avLst/>
          </a:prstGeom>
        </p:spPr>
      </p:pic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430457D7-7E64-3C4A-AE17-BF66693C7249}"/>
              </a:ext>
            </a:extLst>
          </p:cNvPr>
          <p:cNvSpPr txBox="1"/>
          <p:nvPr/>
        </p:nvSpPr>
        <p:spPr>
          <a:xfrm>
            <a:off x="331470" y="6130714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urier" pitchFamily="2" charset="0"/>
              </a:rPr>
              <a:t>Estimated </a:t>
            </a:r>
            <a:r>
              <a:rPr lang="en-US" b="1" dirty="0" smtClean="0">
                <a:latin typeface="Courier" pitchFamily="2" charset="0"/>
              </a:rPr>
              <a:t>Productivity</a:t>
            </a:r>
            <a:endParaRPr lang="en-US" b="1" dirty="0">
              <a:latin typeface="Courier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26180" y="149564"/>
            <a:ext cx="384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RESULTS: OBJECTIVE 1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2910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E4BB34D-1E9E-BF46-ABB1-951647A3D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09C4E2A-F867-614F-B92F-45B13EADB7FB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C49DA8-3C87-5C42-9FEB-36CDC77BA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67" b="21499"/>
          <a:stretch/>
        </p:blipFill>
        <p:spPr>
          <a:xfrm>
            <a:off x="88030" y="899477"/>
            <a:ext cx="12115400" cy="5212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095D12-3440-014B-BE3B-24E50AB160F6}"/>
              </a:ext>
            </a:extLst>
          </p:cNvPr>
          <p:cNvSpPr txBox="1"/>
          <p:nvPr/>
        </p:nvSpPr>
        <p:spPr>
          <a:xfrm>
            <a:off x="10624523" y="910907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urier" pitchFamily="2" charset="0"/>
              </a:rPr>
              <a:t>2001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F246E02-2F8A-424C-8288-FAF65848CB75}"/>
              </a:ext>
            </a:extLst>
          </p:cNvPr>
          <p:cNvSpPr txBox="1"/>
          <p:nvPr/>
        </p:nvSpPr>
        <p:spPr>
          <a:xfrm>
            <a:off x="3551116" y="393302"/>
            <a:ext cx="3570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ourier" pitchFamily="2" charset="0"/>
              </a:rPr>
              <a:t>Estimated </a:t>
            </a:r>
            <a:r>
              <a:rPr lang="en-US" sz="2000" b="1" dirty="0" smtClean="0">
                <a:latin typeface="Courier" pitchFamily="2" charset="0"/>
              </a:rPr>
              <a:t>Productivity</a:t>
            </a:r>
            <a:endParaRPr lang="en-US" sz="2000" b="1" dirty="0">
              <a:latin typeface="Courier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9" y="5395945"/>
            <a:ext cx="1509025" cy="63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2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114E1FF-3A9C-F749-8484-CD8A15353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09C4E2A-F867-614F-B92F-45B13EADB7FB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A5D923-B590-0446-A304-38E8C873D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00" b="21667"/>
          <a:stretch/>
        </p:blipFill>
        <p:spPr>
          <a:xfrm>
            <a:off x="149850" y="899477"/>
            <a:ext cx="12007860" cy="5212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AB02A2C-4F1E-5B48-8068-4816FC3153E5}"/>
              </a:ext>
            </a:extLst>
          </p:cNvPr>
          <p:cNvSpPr txBox="1"/>
          <p:nvPr/>
        </p:nvSpPr>
        <p:spPr>
          <a:xfrm>
            <a:off x="10624523" y="899477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urier" pitchFamily="2" charset="0"/>
              </a:rPr>
              <a:t>2002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E4C424-0490-604C-80F8-EB98A8630C0D}"/>
              </a:ext>
            </a:extLst>
          </p:cNvPr>
          <p:cNvSpPr txBox="1"/>
          <p:nvPr/>
        </p:nvSpPr>
        <p:spPr>
          <a:xfrm>
            <a:off x="3747885" y="530145"/>
            <a:ext cx="3570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urier" pitchFamily="2" charset="0"/>
              </a:rPr>
              <a:t>Estimated</a:t>
            </a:r>
            <a:r>
              <a:rPr lang="en-US" sz="2000" b="1" dirty="0" smtClean="0">
                <a:latin typeface="Courier" pitchFamily="2" charset="0"/>
              </a:rPr>
              <a:t> </a:t>
            </a:r>
            <a:r>
              <a:rPr lang="en-US" sz="2000" b="1" dirty="0">
                <a:latin typeface="Courier" pitchFamily="2" charset="0"/>
              </a:rPr>
              <a:t>Productivity</a:t>
            </a:r>
            <a:endParaRPr lang="en-US" sz="2000" b="1" dirty="0">
              <a:latin typeface="Courier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9" y="5395945"/>
            <a:ext cx="1509025" cy="63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2B55DAD-50E6-4341-AEC0-97094C6E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09C4E2A-F867-614F-B92F-45B13EADB7FB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12A41F-A3DA-6441-8141-68070A1B4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34" b="21333"/>
          <a:stretch/>
        </p:blipFill>
        <p:spPr>
          <a:xfrm>
            <a:off x="136957" y="891540"/>
            <a:ext cx="12007860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2AAE8C-C706-7B4D-9BC7-B6618908AD57}"/>
              </a:ext>
            </a:extLst>
          </p:cNvPr>
          <p:cNvSpPr txBox="1"/>
          <p:nvPr/>
        </p:nvSpPr>
        <p:spPr>
          <a:xfrm>
            <a:off x="10624523" y="899477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urier" pitchFamily="2" charset="0"/>
              </a:rPr>
              <a:t>2003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29AD2ED-2BC7-9D47-9D3F-D38FADBF46D3}"/>
              </a:ext>
            </a:extLst>
          </p:cNvPr>
          <p:cNvSpPr txBox="1"/>
          <p:nvPr/>
        </p:nvSpPr>
        <p:spPr>
          <a:xfrm>
            <a:off x="3658570" y="377428"/>
            <a:ext cx="3570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urier" pitchFamily="2" charset="0"/>
              </a:rPr>
              <a:t>Estimated </a:t>
            </a:r>
            <a:r>
              <a:rPr lang="en-US" sz="2000" b="1" dirty="0" smtClean="0">
                <a:latin typeface="Courier" pitchFamily="2" charset="0"/>
              </a:rPr>
              <a:t>Productivity</a:t>
            </a:r>
            <a:endParaRPr lang="en-US" sz="2000" b="1" dirty="0">
              <a:latin typeface="Courier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9" y="5395945"/>
            <a:ext cx="1509025" cy="63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3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6B810E-30CC-AC47-A183-220C14647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09C4E2A-F867-614F-B92F-45B13EADB7FB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E815F0-3AB6-014F-91BA-D4681E10C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30" y="763348"/>
            <a:ext cx="8913340" cy="60946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DF2AEC7-2857-1F44-AF02-7F6F485E5CEC}"/>
              </a:ext>
            </a:extLst>
          </p:cNvPr>
          <p:cNvSpPr/>
          <p:nvPr/>
        </p:nvSpPr>
        <p:spPr>
          <a:xfrm>
            <a:off x="9110970" y="2278504"/>
            <a:ext cx="33658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Processes were documented as a </a:t>
            </a:r>
          </a:p>
          <a:p>
            <a:r>
              <a:rPr lang="en-US" sz="2800" b="1" dirty="0"/>
              <a:t>R-Notebook</a:t>
            </a:r>
            <a:r>
              <a:rPr lang="en-US" sz="2800" dirty="0"/>
              <a:t> for reproducibility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6038CEA-B9F7-0C41-A52E-EFA530D9B452}"/>
              </a:ext>
            </a:extLst>
          </p:cNvPr>
          <p:cNvSpPr/>
          <p:nvPr/>
        </p:nvSpPr>
        <p:spPr>
          <a:xfrm>
            <a:off x="2988446" y="156726"/>
            <a:ext cx="45004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RESULTS: OBJECTIVE 2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6311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746" y="354590"/>
            <a:ext cx="7729728" cy="726948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Take Home Message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13899" y="1446663"/>
            <a:ext cx="10904561" cy="5046212"/>
          </a:xfrm>
        </p:spPr>
        <p:txBody>
          <a:bodyPr>
            <a:noAutofit/>
          </a:bodyPr>
          <a:lstStyle/>
          <a:p>
            <a:r>
              <a:rPr lang="en-US" sz="3200" dirty="0" smtClean="0"/>
              <a:t>Dataset will be </a:t>
            </a:r>
            <a:r>
              <a:rPr lang="en-US" sz="3200" dirty="0"/>
              <a:t>available in Google Earth Engine</a:t>
            </a:r>
          </a:p>
          <a:p>
            <a:r>
              <a:rPr lang="en-US" sz="3200" dirty="0"/>
              <a:t>Can be </a:t>
            </a:r>
            <a:r>
              <a:rPr lang="en-US" sz="3200" dirty="0" smtClean="0"/>
              <a:t>USEFUL FOR </a:t>
            </a:r>
            <a:r>
              <a:rPr lang="en-US" sz="3200" dirty="0" smtClean="0"/>
              <a:t>scientists </a:t>
            </a:r>
            <a:r>
              <a:rPr lang="en-US" sz="3200" dirty="0"/>
              <a:t>interested in vegetation at regional scales</a:t>
            </a:r>
          </a:p>
          <a:p>
            <a:r>
              <a:rPr lang="en-US" sz="3200" dirty="0"/>
              <a:t>Workflow can be adapted for other time series datasets, </a:t>
            </a:r>
            <a:r>
              <a:rPr lang="en-US" sz="3200" dirty="0" smtClean="0"/>
              <a:t>(e.g</a:t>
            </a:r>
            <a:r>
              <a:rPr lang="en-US" sz="3200" dirty="0"/>
              <a:t>. </a:t>
            </a:r>
            <a:r>
              <a:rPr lang="en-US" sz="3200" dirty="0" smtClean="0"/>
              <a:t>climate)</a:t>
            </a:r>
            <a:endParaRPr lang="en-US" sz="3200" dirty="0"/>
          </a:p>
          <a:p>
            <a:r>
              <a:rPr lang="en-US" sz="3200" dirty="0"/>
              <a:t>Very easy to update </a:t>
            </a:r>
            <a:r>
              <a:rPr lang="en-US" sz="3200" dirty="0" smtClean="0"/>
              <a:t>for FUTURE USE </a:t>
            </a:r>
            <a:endParaRPr lang="en-US" sz="3200" dirty="0"/>
          </a:p>
          <a:p>
            <a:r>
              <a:rPr lang="en-US" sz="3200" dirty="0" smtClean="0"/>
              <a:t>Future </a:t>
            </a:r>
            <a:r>
              <a:rPr lang="en-US" sz="3200" dirty="0"/>
              <a:t>work will be performed for </a:t>
            </a:r>
            <a:r>
              <a:rPr lang="en-US" sz="3200" dirty="0" smtClean="0"/>
              <a:t>validation.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655027" y="6492875"/>
            <a:ext cx="551167" cy="365125"/>
          </a:xfrm>
        </p:spPr>
        <p:txBody>
          <a:bodyPr/>
          <a:lstStyle/>
          <a:p>
            <a:fld id="{209C4E2A-F867-614F-B92F-45B13EADB7FB}" type="slidenum">
              <a:rPr lang="en-US" sz="1800" smtClean="0"/>
              <a:t>16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8457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65909" y="914400"/>
            <a:ext cx="6977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ACKNOWLEDGEMENTS</a:t>
            </a:r>
            <a:endParaRPr lang="en-US" sz="440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8295" y="2402347"/>
            <a:ext cx="93678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DR. GUILLERMO PONCE</a:t>
            </a:r>
          </a:p>
          <a:p>
            <a:endParaRPr lang="en-US" sz="3600" dirty="0"/>
          </a:p>
          <a:p>
            <a:r>
              <a:rPr lang="en-US" sz="3600" dirty="0" smtClean="0"/>
              <a:t>DR. CHANDRA HOLIFIELD COLLINS </a:t>
            </a:r>
          </a:p>
          <a:p>
            <a:endParaRPr lang="en-US" sz="3600" dirty="0"/>
          </a:p>
          <a:p>
            <a:r>
              <a:rPr lang="en-US" sz="3600" dirty="0" smtClean="0"/>
              <a:t>USDA-ARS SWRC</a:t>
            </a:r>
          </a:p>
          <a:p>
            <a:r>
              <a:rPr lang="en-US" sz="3600" dirty="0" smtClean="0"/>
              <a:t> </a:t>
            </a:r>
          </a:p>
          <a:p>
            <a:r>
              <a:rPr lang="en-US" sz="3600" dirty="0" smtClean="0"/>
              <a:t>ARIZONA SPACE GRANT 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60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xmlns="" id="{686B12DD-568C-004D-8D65-89F852B8567F}"/>
              </a:ext>
            </a:extLst>
          </p:cNvPr>
          <p:cNvSpPr txBox="1">
            <a:spLocks/>
          </p:cNvSpPr>
          <p:nvPr/>
        </p:nvSpPr>
        <p:spPr>
          <a:xfrm>
            <a:off x="5655027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9C4E2A-F867-614F-B92F-45B13EADB7FB}" type="slidenum">
              <a:rPr lang="en-US" sz="1800" smtClean="0"/>
              <a:pPr/>
              <a:t>18</a:t>
            </a:fld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0A8B47-AE55-E64F-BD28-4E8FCA63F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284" y="2727738"/>
            <a:ext cx="2705498" cy="97370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65882C6-0622-7948-A875-D33540D76BF1}"/>
              </a:ext>
            </a:extLst>
          </p:cNvPr>
          <p:cNvSpPr txBox="1">
            <a:spLocks/>
          </p:cNvSpPr>
          <p:nvPr/>
        </p:nvSpPr>
        <p:spPr>
          <a:xfrm>
            <a:off x="1207757" y="172856"/>
            <a:ext cx="10018713" cy="8915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Thank you!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1166" y="1238388"/>
            <a:ext cx="6024450" cy="4979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81" y="483523"/>
            <a:ext cx="2809968" cy="1967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551" y="1238388"/>
            <a:ext cx="2438311" cy="37793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284" y="3896555"/>
            <a:ext cx="2705498" cy="27866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86250" y="1748790"/>
            <a:ext cx="20493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WAS 46 DEGREES IN TUCSON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63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2513" y="864108"/>
            <a:ext cx="10160418" cy="555488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Vegetation productivity is a measurement used to define the state of vegetation over time and  across ecosystems</a:t>
            </a:r>
          </a:p>
          <a:p>
            <a:r>
              <a:rPr lang="en-US" sz="3200" dirty="0" smtClean="0"/>
              <a:t> These ecosystems are critical for the future of society, for example : </a:t>
            </a:r>
          </a:p>
          <a:p>
            <a:pPr lvl="5"/>
            <a:r>
              <a:rPr lang="en-US" sz="2600" dirty="0" smtClean="0"/>
              <a:t>grasslands for beef and dairy production</a:t>
            </a:r>
          </a:p>
          <a:p>
            <a:pPr lvl="5"/>
            <a:r>
              <a:rPr lang="en-US" sz="2600" dirty="0" smtClean="0"/>
              <a:t>Agriculture field for supporting crops,</a:t>
            </a:r>
          </a:p>
          <a:p>
            <a:pPr lvl="5"/>
            <a:r>
              <a:rPr lang="en-US" sz="2600" dirty="0" smtClean="0"/>
              <a:t>forest for timber</a:t>
            </a:r>
            <a:endParaRPr lang="en-US" sz="2600" dirty="0"/>
          </a:p>
          <a:p>
            <a:pPr lvl="5"/>
            <a:endParaRPr lang="en-US" sz="2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09C4E2A-F867-614F-B92F-45B13EADB7FB}" type="slidenum">
              <a:rPr lang="en-US" smtClean="0"/>
              <a:t>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03840" y="0"/>
            <a:ext cx="7729728" cy="864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/>
              <a:t>WHY this research </a:t>
            </a:r>
            <a:endParaRPr lang="en-US" sz="4000" b="1" dirty="0"/>
          </a:p>
        </p:txBody>
      </p:sp>
      <p:sp>
        <p:nvSpPr>
          <p:cNvPr id="9" name="Rectangle 8"/>
          <p:cNvSpPr/>
          <p:nvPr/>
        </p:nvSpPr>
        <p:spPr>
          <a:xfrm>
            <a:off x="-1742365" y="5466457"/>
            <a:ext cx="12414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0" lvl="5" indent="-457200">
              <a:buFont typeface="Arial" charset="0"/>
              <a:buChar char="•"/>
            </a:pPr>
            <a:r>
              <a:rPr lang="en-US" sz="2600" dirty="0"/>
              <a:t> </a:t>
            </a:r>
            <a:r>
              <a:rPr lang="en-US" sz="2800" dirty="0" smtClean="0"/>
              <a:t>THESE ARE JUST A FEW EXAMPLES OF </a:t>
            </a:r>
            <a:r>
              <a:rPr lang="en-US" sz="2800" b="1" dirty="0" smtClean="0"/>
              <a:t>THE IMPORTANCE  OF MONITORING VEGETATION PRODUCTIVITY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5961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1474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Why this research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41445" y="1733266"/>
            <a:ext cx="10235821" cy="4057933"/>
          </a:xfrm>
        </p:spPr>
        <p:txBody>
          <a:bodyPr>
            <a:noAutofit/>
          </a:bodyPr>
          <a:lstStyle/>
          <a:p>
            <a:r>
              <a:rPr lang="en-US" sz="3200" dirty="0" smtClean="0"/>
              <a:t>to </a:t>
            </a:r>
            <a:r>
              <a:rPr lang="en-US" sz="3200" dirty="0"/>
              <a:t>estimate annual vegetation production over large areas Using Satellite Data </a:t>
            </a:r>
          </a:p>
          <a:p>
            <a:r>
              <a:rPr lang="en-US" sz="3200" dirty="0" smtClean="0"/>
              <a:t>TO facilitate </a:t>
            </a:r>
            <a:r>
              <a:rPr lang="en-US" sz="3200" dirty="0"/>
              <a:t>the generation of future data for upcoming years </a:t>
            </a:r>
          </a:p>
          <a:p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32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OBJECTIVES</a:t>
            </a:r>
            <a:r>
              <a:rPr lang="en-US" b="1" dirty="0" smtClean="0"/>
              <a:t>    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0060" y="2214694"/>
            <a:ext cx="11041379" cy="292215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 </a:t>
            </a:r>
            <a:r>
              <a:rPr lang="en-US" sz="3200" dirty="0"/>
              <a:t>P</a:t>
            </a:r>
            <a:r>
              <a:rPr lang="en-US" sz="3200" dirty="0" smtClean="0"/>
              <a:t>roduce </a:t>
            </a:r>
            <a:r>
              <a:rPr lang="en-US" sz="3200" dirty="0"/>
              <a:t>a dataset of </a:t>
            </a:r>
            <a:r>
              <a:rPr lang="en-US" sz="3200" dirty="0" smtClean="0"/>
              <a:t>an ESTIMATE  </a:t>
            </a:r>
            <a:r>
              <a:rPr lang="en-US" sz="3200" dirty="0"/>
              <a:t>for annual vegetation productivity for the conterminous U.S.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Generate a reproducible </a:t>
            </a:r>
            <a:r>
              <a:rPr lang="en-US" sz="3200" dirty="0" smtClean="0"/>
              <a:t>workflow FOR future YEARS.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959767" y="6440836"/>
            <a:ext cx="551167" cy="417164"/>
          </a:xfrm>
        </p:spPr>
        <p:txBody>
          <a:bodyPr/>
          <a:lstStyle/>
          <a:p>
            <a:fld id="{209C4E2A-F867-614F-B92F-45B13EADB7FB}" type="slidenum">
              <a:rPr lang="en-US" sz="1800" smtClean="0"/>
              <a:t>4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6731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220" y="-398157"/>
            <a:ext cx="10018713" cy="1752599"/>
          </a:xfrm>
        </p:spPr>
        <p:txBody>
          <a:bodyPr/>
          <a:lstStyle/>
          <a:p>
            <a:r>
              <a:rPr lang="en-US" b="1" dirty="0" smtClean="0"/>
              <a:t> METHODOLOGY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0251" y="791571"/>
            <a:ext cx="11313994" cy="5701304"/>
          </a:xfrm>
        </p:spPr>
        <p:txBody>
          <a:bodyPr>
            <a:normAutofit fontScale="25000" lnSpcReduction="20000"/>
          </a:bodyPr>
          <a:lstStyle/>
          <a:p>
            <a:endParaRPr lang="en-US" sz="1400" dirty="0"/>
          </a:p>
          <a:p>
            <a:r>
              <a:rPr lang="en-US" sz="12800" b="1" dirty="0"/>
              <a:t>Enhanced Vegetation Index </a:t>
            </a:r>
            <a:r>
              <a:rPr lang="en-US" sz="12800" dirty="0"/>
              <a:t>(EVI) – Greenness value from  Terra-MODIS  (</a:t>
            </a:r>
            <a:r>
              <a:rPr lang="en-US" sz="12800" b="1" dirty="0"/>
              <a:t>MOD</a:t>
            </a:r>
            <a:r>
              <a:rPr lang="en-US" sz="12800" dirty="0"/>
              <a:t>erate-resolution </a:t>
            </a:r>
            <a:r>
              <a:rPr lang="en-US" sz="12800" b="1" dirty="0"/>
              <a:t>I</a:t>
            </a:r>
            <a:r>
              <a:rPr lang="en-US" sz="12800" dirty="0"/>
              <a:t>maging </a:t>
            </a:r>
            <a:r>
              <a:rPr lang="en-US" sz="12800" b="1" dirty="0" err="1"/>
              <a:t>S</a:t>
            </a:r>
            <a:r>
              <a:rPr lang="en-US" sz="12800" dirty="0" err="1"/>
              <a:t>pectroradiometer</a:t>
            </a:r>
            <a:r>
              <a:rPr lang="en-US" sz="12800" dirty="0" smtClean="0"/>
              <a:t>)</a:t>
            </a:r>
          </a:p>
          <a:p>
            <a:endParaRPr lang="en-US" sz="12800" dirty="0" smtClean="0"/>
          </a:p>
          <a:p>
            <a:endParaRPr lang="en-US" sz="12800" dirty="0" smtClean="0"/>
          </a:p>
          <a:p>
            <a:r>
              <a:rPr lang="en-US" sz="12800" dirty="0"/>
              <a:t> </a:t>
            </a:r>
            <a:endParaRPr lang="en-US" sz="12800" dirty="0" smtClean="0"/>
          </a:p>
          <a:p>
            <a:endParaRPr lang="en-US" sz="12800" dirty="0"/>
          </a:p>
          <a:p>
            <a:r>
              <a:rPr lang="en-US" sz="12800" dirty="0" smtClean="0"/>
              <a:t>TIMESAT </a:t>
            </a:r>
            <a:r>
              <a:rPr lang="en-US" sz="12800" dirty="0"/>
              <a:t>– </a:t>
            </a:r>
            <a:r>
              <a:rPr lang="en-US" sz="12800" dirty="0" smtClean="0"/>
              <a:t>Time series </a:t>
            </a:r>
            <a:r>
              <a:rPr lang="en-US" sz="12800" dirty="0"/>
              <a:t>analysis </a:t>
            </a:r>
          </a:p>
          <a:p>
            <a:r>
              <a:rPr lang="en-US" sz="12800" dirty="0" smtClean="0"/>
              <a:t>R-STUDIO</a:t>
            </a:r>
            <a:endParaRPr lang="en-US" sz="12800" dirty="0"/>
          </a:p>
          <a:p>
            <a:endParaRPr lang="en-US" sz="67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672083" y="6492875"/>
            <a:ext cx="551167" cy="365125"/>
          </a:xfrm>
        </p:spPr>
        <p:txBody>
          <a:bodyPr/>
          <a:lstStyle/>
          <a:p>
            <a:fld id="{209C4E2A-F867-614F-B92F-45B13EADB7FB}" type="slidenum">
              <a:rPr lang="en-US" sz="1800" smtClean="0"/>
              <a:t>5</a:t>
            </a:fld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C18FAE9-0CD8-A744-9C4A-C44694656196}"/>
              </a:ext>
            </a:extLst>
          </p:cNvPr>
          <p:cNvSpPr/>
          <p:nvPr/>
        </p:nvSpPr>
        <p:spPr>
          <a:xfrm>
            <a:off x="5980423" y="324433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EFB7B-D100-E44A-A99D-A91E47A8305A}"/>
              </a:ext>
            </a:extLst>
          </p:cNvPr>
          <p:cNvSpPr/>
          <p:nvPr/>
        </p:nvSpPr>
        <p:spPr>
          <a:xfrm>
            <a:off x="5980423" y="324433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51824D1-A16C-C244-9E73-C4421D05F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465" y="3440118"/>
            <a:ext cx="5703282" cy="11351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336065-43F8-A341-92B9-AA1565CBFFEC}"/>
              </a:ext>
            </a:extLst>
          </p:cNvPr>
          <p:cNvSpPr/>
          <p:nvPr/>
        </p:nvSpPr>
        <p:spPr>
          <a:xfrm>
            <a:off x="2064610" y="2967335"/>
            <a:ext cx="2408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Greenness value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1F5717B-28E7-BA47-B6BD-9D06706E31E1}"/>
              </a:ext>
            </a:extLst>
          </p:cNvPr>
          <p:cNvSpPr/>
          <p:nvPr/>
        </p:nvSpPr>
        <p:spPr>
          <a:xfrm>
            <a:off x="6801747" y="3585164"/>
            <a:ext cx="34582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Ratio of Red, Blue, Near-IR</a:t>
            </a:r>
          </a:p>
          <a:p>
            <a:r>
              <a:rPr lang="en-US" sz="2400" b="1" i="1" dirty="0"/>
              <a:t>and coefficients </a:t>
            </a:r>
          </a:p>
        </p:txBody>
      </p:sp>
    </p:spTree>
    <p:extLst>
      <p:ext uri="{BB962C8B-B14F-4D97-AF65-F5344CB8AC3E}">
        <p14:creationId xmlns:p14="http://schemas.microsoft.com/office/powerpoint/2010/main" val="59411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726" y="276669"/>
            <a:ext cx="10018713" cy="1014413"/>
          </a:xfrm>
        </p:spPr>
        <p:txBody>
          <a:bodyPr>
            <a:normAutofit/>
          </a:bodyPr>
          <a:lstStyle/>
          <a:p>
            <a:r>
              <a:rPr lang="en-US" sz="4000" b="1" dirty="0"/>
              <a:t>The Workflow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27466" y="1761391"/>
            <a:ext cx="2264540" cy="1473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Google Earth Engine</a:t>
            </a:r>
          </a:p>
          <a:p>
            <a:pPr algn="ctr"/>
            <a:r>
              <a:rPr lang="en-US" dirty="0"/>
              <a:t>Data extraction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717268" y="2255501"/>
            <a:ext cx="828675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rved Left Arrow 18"/>
          <p:cNvSpPr/>
          <p:nvPr/>
        </p:nvSpPr>
        <p:spPr>
          <a:xfrm>
            <a:off x="10133291" y="2255500"/>
            <a:ext cx="1585912" cy="2854668"/>
          </a:xfrm>
          <a:prstGeom prst="curvedLeftArrow">
            <a:avLst>
              <a:gd name="adj1" fmla="val 25000"/>
              <a:gd name="adj2" fmla="val 50000"/>
              <a:gd name="adj3" fmla="val 203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xmlns="" id="{6273A4F5-7458-314E-A7DA-9742FC1B2C93}"/>
              </a:ext>
            </a:extLst>
          </p:cNvPr>
          <p:cNvSpPr/>
          <p:nvPr/>
        </p:nvSpPr>
        <p:spPr>
          <a:xfrm>
            <a:off x="6847401" y="2255500"/>
            <a:ext cx="828675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4E9206E-DB91-894B-B1D2-9E5BF963AAE7}"/>
              </a:ext>
            </a:extLst>
          </p:cNvPr>
          <p:cNvSpPr/>
          <p:nvPr/>
        </p:nvSpPr>
        <p:spPr>
          <a:xfrm>
            <a:off x="4635018" y="1700441"/>
            <a:ext cx="2123310" cy="1473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Image preparation and storage</a:t>
            </a:r>
          </a:p>
          <a:p>
            <a:pPr algn="ctr"/>
            <a:r>
              <a:rPr lang="en-US" sz="1600" b="1" dirty="0"/>
              <a:t>@ARS-High Performance</a:t>
            </a:r>
          </a:p>
          <a:p>
            <a:pPr algn="ctr"/>
            <a:r>
              <a:rPr lang="en-US" sz="1600" b="1" dirty="0"/>
              <a:t>Server</a:t>
            </a:r>
          </a:p>
          <a:p>
            <a:pPr algn="ctr"/>
            <a:r>
              <a:rPr lang="en-US" sz="1600" b="1" dirty="0"/>
              <a:t>(STORM)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9852F83-F4BE-8F49-AB1A-DEF092CFED0B}"/>
              </a:ext>
            </a:extLst>
          </p:cNvPr>
          <p:cNvSpPr/>
          <p:nvPr/>
        </p:nvSpPr>
        <p:spPr>
          <a:xfrm>
            <a:off x="7739743" y="1697261"/>
            <a:ext cx="2331331" cy="1473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Time Series Preparation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R-studio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GDAL</a:t>
            </a:r>
            <a:endParaRPr lang="en-US" sz="1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3378874-4B9B-CB41-A8EE-64FD0DB74D93}"/>
              </a:ext>
            </a:extLst>
          </p:cNvPr>
          <p:cNvSpPr/>
          <p:nvPr/>
        </p:nvSpPr>
        <p:spPr>
          <a:xfrm>
            <a:off x="7841157" y="4183048"/>
            <a:ext cx="2123310" cy="1473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TimeSat Software</a:t>
            </a:r>
          </a:p>
          <a:p>
            <a:pPr algn="ctr"/>
            <a:r>
              <a:rPr lang="en-US" sz="1600" dirty="0"/>
              <a:t>Time Series Analysis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754C606A-8BC8-9041-B004-2C4CDC4007FE}"/>
              </a:ext>
            </a:extLst>
          </p:cNvPr>
          <p:cNvSpPr/>
          <p:nvPr/>
        </p:nvSpPr>
        <p:spPr>
          <a:xfrm rot="10800000">
            <a:off x="6877363" y="4677156"/>
            <a:ext cx="828675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79906DE-23BB-2547-9175-B585BB636F14}"/>
              </a:ext>
            </a:extLst>
          </p:cNvPr>
          <p:cNvSpPr/>
          <p:nvPr/>
        </p:nvSpPr>
        <p:spPr>
          <a:xfrm>
            <a:off x="4654654" y="4210150"/>
            <a:ext cx="2123310" cy="1473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R-Studio</a:t>
            </a:r>
          </a:p>
          <a:p>
            <a:pPr algn="ctr"/>
            <a:r>
              <a:rPr lang="en-US" sz="1600" dirty="0"/>
              <a:t>Convert TimeSat outputs into GeoTif images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xmlns="" id="{F431EDD6-0D0C-314E-907D-421DEACCD713}"/>
              </a:ext>
            </a:extLst>
          </p:cNvPr>
          <p:cNvSpPr/>
          <p:nvPr/>
        </p:nvSpPr>
        <p:spPr>
          <a:xfrm rot="10800000">
            <a:off x="3704930" y="4677156"/>
            <a:ext cx="828675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F8C56C3-541D-184B-8EFB-206100DDC2E0}"/>
              </a:ext>
            </a:extLst>
          </p:cNvPr>
          <p:cNvSpPr/>
          <p:nvPr/>
        </p:nvSpPr>
        <p:spPr>
          <a:xfrm>
            <a:off x="1256262" y="4183048"/>
            <a:ext cx="2397960" cy="1473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Google Earth Engine</a:t>
            </a:r>
          </a:p>
          <a:p>
            <a:pPr algn="ctr"/>
            <a:r>
              <a:rPr lang="en-US" sz="1600" dirty="0"/>
              <a:t>Final Product ingested into GEE</a:t>
            </a:r>
          </a:p>
        </p:txBody>
      </p:sp>
    </p:spTree>
    <p:extLst>
      <p:ext uri="{BB962C8B-B14F-4D97-AF65-F5344CB8AC3E}">
        <p14:creationId xmlns:p14="http://schemas.microsoft.com/office/powerpoint/2010/main" val="108705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Google EARTH ENGINE </a:t>
            </a:r>
            <a:br>
              <a:rPr lang="en-US" sz="4000" b="1" dirty="0"/>
            </a:br>
            <a:r>
              <a:rPr lang="en-US" sz="4000" b="1" dirty="0"/>
              <a:t>(</a:t>
            </a:r>
            <a:r>
              <a:rPr lang="en-US" sz="4000" b="1" dirty="0" smtClean="0"/>
              <a:t>GEE) and Modis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30984" y="2214694"/>
            <a:ext cx="5588816" cy="3576505"/>
          </a:xfrm>
        </p:spPr>
        <p:txBody>
          <a:bodyPr>
            <a:normAutofit/>
          </a:bodyPr>
          <a:lstStyle/>
          <a:p>
            <a:r>
              <a:rPr lang="en-US" sz="2800" dirty="0"/>
              <a:t>Google Earth Engine (GEE) </a:t>
            </a:r>
          </a:p>
          <a:p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115404"/>
            <a:ext cx="5105400" cy="36757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ClrTx/>
              <a:buFont typeface="Arial" charset="0"/>
              <a:buChar char="•"/>
            </a:pPr>
            <a:r>
              <a:rPr lang="en-US" b="1" dirty="0"/>
              <a:t>Enhanced Vegetation Index </a:t>
            </a:r>
            <a:r>
              <a:rPr lang="en-US" dirty="0"/>
              <a:t>(EVI) – Greenness value from  Terra-MODIS  (</a:t>
            </a:r>
            <a:r>
              <a:rPr lang="en-US" b="1" dirty="0" err="1"/>
              <a:t>MOD</a:t>
            </a:r>
            <a:r>
              <a:rPr lang="en-US" dirty="0" err="1"/>
              <a:t>erate</a:t>
            </a:r>
            <a:r>
              <a:rPr lang="en-US" dirty="0"/>
              <a:t>-resolution </a:t>
            </a:r>
            <a:r>
              <a:rPr lang="en-US" b="1" dirty="0"/>
              <a:t>I</a:t>
            </a:r>
            <a:r>
              <a:rPr lang="en-US" dirty="0"/>
              <a:t>maging </a:t>
            </a:r>
            <a:r>
              <a:rPr lang="en-US" b="1" dirty="0" err="1" smtClean="0"/>
              <a:t>S</a:t>
            </a:r>
            <a:r>
              <a:rPr lang="en-US" dirty="0" err="1" smtClean="0"/>
              <a:t>pectroradiometer</a:t>
            </a:r>
            <a:r>
              <a:rPr lang="en-US" dirty="0" smtClean="0"/>
              <a:t>) 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buFont typeface="Arial" charset="0"/>
              <a:buChar char="•"/>
            </a:pPr>
            <a:endParaRPr lang="en-US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7</a:t>
            </a:fld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28" y="2846070"/>
            <a:ext cx="5109210" cy="3680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2EDA09-7AC5-A147-9E1E-9C3A77F98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367" y="3524876"/>
            <a:ext cx="3334647" cy="24650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78677" y="3587319"/>
            <a:ext cx="2229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Tx/>
              <a:buFont typeface="Arial" charset="0"/>
              <a:buChar char="•"/>
            </a:pPr>
            <a:r>
              <a:rPr lang="en-US" dirty="0"/>
              <a:t>MODIS (</a:t>
            </a:r>
            <a:r>
              <a:rPr lang="en-US" dirty="0" err="1"/>
              <a:t>MODerate</a:t>
            </a:r>
            <a:r>
              <a:rPr lang="en-US" dirty="0"/>
              <a:t>-resolution Imaging </a:t>
            </a:r>
            <a:r>
              <a:rPr lang="en-US" dirty="0" err="1"/>
              <a:t>Spectroradiometer</a:t>
            </a:r>
            <a:r>
              <a:rPr lang="en-US" dirty="0"/>
              <a:t>)</a:t>
            </a:r>
          </a:p>
        </p:txBody>
      </p:sp>
      <p:cxnSp>
        <p:nvCxnSpPr>
          <p:cNvPr id="11" name="Straight Connector 10"/>
          <p:cNvCxnSpPr>
            <a:stCxn id="2" idx="2"/>
          </p:cNvCxnSpPr>
          <p:nvPr/>
        </p:nvCxnSpPr>
        <p:spPr>
          <a:xfrm>
            <a:off x="6096001" y="2214694"/>
            <a:ext cx="76199" cy="464330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73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86" y="-14990"/>
            <a:ext cx="10018713" cy="1100138"/>
          </a:xfrm>
        </p:spPr>
        <p:txBody>
          <a:bodyPr>
            <a:normAutofit/>
          </a:bodyPr>
          <a:lstStyle/>
          <a:p>
            <a:r>
              <a:rPr lang="en-US" b="1" dirty="0"/>
              <a:t>RSTUDIO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Integrated Development Environment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A84AE3E-D2D8-3D49-BCE0-1946F0FD8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8272"/>
            <a:ext cx="9689872" cy="56497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C1C9830-BC7C-2941-8289-16FCF5E86580}"/>
              </a:ext>
            </a:extLst>
          </p:cNvPr>
          <p:cNvSpPr/>
          <p:nvPr/>
        </p:nvSpPr>
        <p:spPr>
          <a:xfrm>
            <a:off x="9749638" y="1482070"/>
            <a:ext cx="237189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Image processing</a:t>
            </a:r>
          </a:p>
          <a:p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dirty="0"/>
              <a:t>Time series preparation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dirty="0"/>
              <a:t>Output images generation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617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C765971-CCBC-C849-8271-9F1B6D1E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C4E2A-F867-614F-B92F-45B13EADB7FB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293A5F-4071-0B4D-925D-7ECA8716A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992" y="218478"/>
            <a:ext cx="9115201" cy="54873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B7BAB7B9-8409-2744-9BEB-0FE86CF68A5F}"/>
              </a:ext>
            </a:extLst>
          </p:cNvPr>
          <p:cNvSpPr txBox="1">
            <a:spLocks/>
          </p:cNvSpPr>
          <p:nvPr/>
        </p:nvSpPr>
        <p:spPr>
          <a:xfrm>
            <a:off x="6369523" y="1921650"/>
            <a:ext cx="10018713" cy="89988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TimeSat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F001DDD-D4C9-7243-930C-A8344F4A4CA7}"/>
              </a:ext>
            </a:extLst>
          </p:cNvPr>
          <p:cNvSpPr txBox="1">
            <a:spLocks/>
          </p:cNvSpPr>
          <p:nvPr/>
        </p:nvSpPr>
        <p:spPr>
          <a:xfrm>
            <a:off x="532263" y="5705855"/>
            <a:ext cx="5977719" cy="1053241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One pixel over time, raw EVI data (blue), smoothed (brown).</a:t>
            </a:r>
          </a:p>
        </p:txBody>
      </p:sp>
    </p:spTree>
    <p:extLst>
      <p:ext uri="{BB962C8B-B14F-4D97-AF65-F5344CB8AC3E}">
        <p14:creationId xmlns:p14="http://schemas.microsoft.com/office/powerpoint/2010/main" val="145046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11602</TotalTime>
  <Words>526</Words>
  <Application>Microsoft Macintosh PowerPoint</Application>
  <PresentationFormat>Widescreen</PresentationFormat>
  <Paragraphs>117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Courier</vt:lpstr>
      <vt:lpstr>Times New Roman</vt:lpstr>
      <vt:lpstr>Tw Cen MT</vt:lpstr>
      <vt:lpstr>Arial</vt:lpstr>
      <vt:lpstr>Droplet</vt:lpstr>
      <vt:lpstr>Estimating Vegetation Productivity for the Conterminous United States using Satellite  Observations </vt:lpstr>
      <vt:lpstr>PowerPoint Presentation</vt:lpstr>
      <vt:lpstr>Why this research</vt:lpstr>
      <vt:lpstr>OBJECTIVES    </vt:lpstr>
      <vt:lpstr> METHODOLOGY</vt:lpstr>
      <vt:lpstr>The Workflow </vt:lpstr>
      <vt:lpstr>Google EARTH ENGINE  (GEE) and Modis </vt:lpstr>
      <vt:lpstr>RSTUDIO Integrated Development Environment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Bonsa, Saydou - (gbonsa)</dc:creator>
  <cp:lastModifiedBy>Bonsa, Saydou - (gbonsa)</cp:lastModifiedBy>
  <cp:revision>74</cp:revision>
  <cp:lastPrinted>2018-03-30T22:19:40Z</cp:lastPrinted>
  <dcterms:created xsi:type="dcterms:W3CDTF">2018-03-22T20:10:51Z</dcterms:created>
  <dcterms:modified xsi:type="dcterms:W3CDTF">2018-03-31T02:56:29Z</dcterms:modified>
</cp:coreProperties>
</file>